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Saira Medium" panose="020B0604020202020204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62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аыфа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21314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1"/>
          <p:cNvSpPr/>
          <p:nvPr/>
        </p:nvSpPr>
        <p:spPr>
          <a:xfrm>
            <a:off x="3536989" y="329082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Особенности алкогольной зависимости</a:t>
            </a:r>
            <a:endParaRPr lang="en-US" sz="44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33BB7-F2CC-D2D9-C185-895A3F084E64}"/>
              </a:ext>
            </a:extLst>
          </p:cNvPr>
          <p:cNvSpPr txBox="1"/>
          <p:nvPr/>
        </p:nvSpPr>
        <p:spPr>
          <a:xfrm>
            <a:off x="3657600" y="0"/>
            <a:ext cx="7315200" cy="212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ПРОФЕССИОНАЛЬНОЕ ОБРАЗОВАТЕЛЬНОЕ УЧРЕЖДЕНИЕ "МИНУСИНСКИЙ МЕДИЦИНСКИЙ ТЕХНИКУМ"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F6BD5-E493-535E-EB31-CF24D1CCD447}"/>
              </a:ext>
            </a:extLst>
          </p:cNvPr>
          <p:cNvSpPr txBox="1"/>
          <p:nvPr/>
        </p:nvSpPr>
        <p:spPr>
          <a:xfrm>
            <a:off x="311499" y="7050515"/>
            <a:ext cx="7315200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18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Выполнил студент 113 группы</a:t>
            </a:r>
            <a:r>
              <a:rPr lang="en-US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: </a:t>
            </a:r>
            <a:r>
              <a:rPr lang="ru-RU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Пестенко Кирилл.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2140"/>
            <a:ext cx="102754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Что такое алкогольная зависимость?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94547"/>
            <a:ext cx="4196358" cy="3348633"/>
          </a:xfrm>
          <a:prstGeom prst="roundRect">
            <a:avLst>
              <a:gd name="adj" fmla="val 609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43464" y="234422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C8337"/>
          </a:solidFill>
          <a:ln/>
        </p:spPr>
      </p:sp>
      <p:sp>
        <p:nvSpPr>
          <p:cNvPr id="5" name="Text 3"/>
          <p:cNvSpPr/>
          <p:nvPr/>
        </p:nvSpPr>
        <p:spPr>
          <a:xfrm>
            <a:off x="1043464" y="3251478"/>
            <a:ext cx="36716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Хроническое заболевание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43464" y="3741896"/>
            <a:ext cx="36970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Характеризуется сильным компульсивным желанием употреблять алкоголь и потерей контроля над дозой.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2094547"/>
            <a:ext cx="4196358" cy="3348633"/>
          </a:xfrm>
          <a:prstGeom prst="roundRect">
            <a:avLst>
              <a:gd name="adj" fmla="val 609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466636" y="234422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C8337"/>
          </a:solidFill>
          <a:ln/>
        </p:spPr>
      </p:sp>
      <p:sp>
        <p:nvSpPr>
          <p:cNvPr id="9" name="Text 7"/>
          <p:cNvSpPr/>
          <p:nvPr/>
        </p:nvSpPr>
        <p:spPr>
          <a:xfrm>
            <a:off x="5466636" y="32514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Потеря контроля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66636" y="3741896"/>
            <a:ext cx="36970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Неспособность прекратить употребление после его начала, несмотря на осознание вреда.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2094547"/>
            <a:ext cx="4196358" cy="3348633"/>
          </a:xfrm>
          <a:prstGeom prst="roundRect">
            <a:avLst>
              <a:gd name="adj" fmla="val 6096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889808" y="234422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C8337"/>
          </a:solidFill>
          <a:ln/>
        </p:spPr>
      </p:sp>
      <p:sp>
        <p:nvSpPr>
          <p:cNvPr id="13" name="Text 11"/>
          <p:cNvSpPr/>
          <p:nvPr/>
        </p:nvSpPr>
        <p:spPr>
          <a:xfrm>
            <a:off x="9889808" y="3251478"/>
            <a:ext cx="34867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Физическая зависимость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89808" y="3741896"/>
            <a:ext cx="36970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Развитие физического абстинентного синдрома при прекращении употребления.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133951" y="5953482"/>
            <a:ext cx="1270265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Ранее использовался термин «алкоголизм», но он постепенно заменяется на «алкогольная зависимость» или «расстройство, связанное с употреблением алкоголя» для снижения стигматизации и акцента на медицинском характере заболевания.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93790" y="5698331"/>
            <a:ext cx="30480" cy="1599009"/>
          </a:xfrm>
          <a:prstGeom prst="rect">
            <a:avLst/>
          </a:prstGeom>
          <a:solidFill>
            <a:srgbClr val="FC8337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2858"/>
            <a:ext cx="113571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Влияние алкоголя на организм человека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25266"/>
            <a:ext cx="3048000" cy="18838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358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Повреждение мозга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726305"/>
            <a:ext cx="304800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Снижение когнитивных функций, ухудшение памяти, атрофия серого вещества, развитие алкогольных психозов и деменции.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78" y="2125266"/>
            <a:ext cx="3048119" cy="18838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25278" y="42358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Печень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25278" y="4726305"/>
            <a:ext cx="304811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Прогрессирование от жировой дистрофии и алкогольного гепатита до необратимого цирроза, ведущего к печеночной недостаточности.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84" y="2125266"/>
            <a:ext cx="3048119" cy="188380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56884" y="4235887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Сердечно-сосудистая система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56884" y="5080635"/>
            <a:ext cx="304811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Развитие алкогольной кардиомиопатии, аритмий, артериальной гипертензии, что увеличивает риск инфарктов и инсультов.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491" y="2125266"/>
            <a:ext cx="3048119" cy="188380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88491" y="42358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Другие органы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788491" y="4726305"/>
            <a:ext cx="304811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Токсическое поражение почек, острый и хронический панкреатит, повышение риска развития различных видов рака (пищевода, печени, кишечника).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93945" y="2536202"/>
            <a:ext cx="4842272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Статистика и масштабы проблемы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01598" y="3595222"/>
            <a:ext cx="4513421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9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3M</a:t>
            </a:r>
            <a:endParaRPr lang="en-US" sz="2950" dirty="0"/>
          </a:p>
        </p:txBody>
      </p:sp>
      <p:sp>
        <p:nvSpPr>
          <p:cNvPr id="4" name="Text 2"/>
          <p:cNvSpPr/>
          <p:nvPr/>
        </p:nvSpPr>
        <p:spPr>
          <a:xfrm>
            <a:off x="1941195" y="4117073"/>
            <a:ext cx="1434227" cy="179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Смертей ежегодно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01598" y="4365200"/>
            <a:ext cx="4513421" cy="367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Arial Black" panose="020B0A04020102020204" pitchFamily="34" charset="0"/>
                <a:ea typeface="Roboto" pitchFamily="34" charset="-122"/>
                <a:cs typeface="Roboto" pitchFamily="34" charset="-120"/>
              </a:rPr>
              <a:t>Около 3 миллионов человек умирают в мире от причин, связанных с употреблением алкоголя (5,3% всех смертей).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058370" y="3595222"/>
            <a:ext cx="4513540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9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3-й</a:t>
            </a:r>
            <a:endParaRPr lang="en-US" sz="2950" dirty="0"/>
          </a:p>
        </p:txBody>
      </p:sp>
      <p:sp>
        <p:nvSpPr>
          <p:cNvPr id="7" name="Text 5"/>
          <p:cNvSpPr/>
          <p:nvPr/>
        </p:nvSpPr>
        <p:spPr>
          <a:xfrm>
            <a:off x="6597968" y="4117073"/>
            <a:ext cx="1434227" cy="179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Фактор риска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058370" y="4365200"/>
            <a:ext cx="4513540" cy="367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Arial Black" panose="020B0A04020102020204" pitchFamily="34" charset="0"/>
                <a:ea typeface="Roboto" pitchFamily="34" charset="-122"/>
                <a:cs typeface="Roboto" pitchFamily="34" charset="-120"/>
              </a:rPr>
              <a:t>Алкоголь является третьим по значимости фактором риска преждевременной смертности и инвалидности.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15262" y="3595222"/>
            <a:ext cx="4513540" cy="378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29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20%</a:t>
            </a:r>
            <a:endParaRPr lang="en-US" sz="2950" dirty="0"/>
          </a:p>
        </p:txBody>
      </p:sp>
      <p:sp>
        <p:nvSpPr>
          <p:cNvPr id="10" name="Text 8"/>
          <p:cNvSpPr/>
          <p:nvPr/>
        </p:nvSpPr>
        <p:spPr>
          <a:xfrm>
            <a:off x="11254859" y="4117073"/>
            <a:ext cx="1434227" cy="179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1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Проблемы в России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9715262" y="4365200"/>
            <a:ext cx="4513540" cy="367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Arial Black" panose="020B0A04020102020204" pitchFamily="34" charset="0"/>
                <a:ea typeface="Roboto" pitchFamily="34" charset="-122"/>
                <a:cs typeface="Roboto" pitchFamily="34" charset="-120"/>
              </a:rPr>
              <a:t>По оценкам, около 20% взрослого населения в России имеют проблемы, связанные с опасным или вредным употреблением алкоголя.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3010495" y="9855398"/>
            <a:ext cx="114657" cy="114657"/>
          </a:xfrm>
          <a:prstGeom prst="roundRect">
            <a:avLst>
              <a:gd name="adj" fmla="val 15950"/>
            </a:avLst>
          </a:prstGeom>
          <a:solidFill>
            <a:srgbClr val="4B1E01"/>
          </a:solidFill>
          <a:ln/>
        </p:spPr>
      </p:sp>
      <p:sp>
        <p:nvSpPr>
          <p:cNvPr id="14" name="Text 11"/>
          <p:cNvSpPr/>
          <p:nvPr/>
        </p:nvSpPr>
        <p:spPr>
          <a:xfrm>
            <a:off x="3186113" y="9855398"/>
            <a:ext cx="557927" cy="114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18-24 года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5200888" y="9855398"/>
            <a:ext cx="114657" cy="114657"/>
          </a:xfrm>
          <a:prstGeom prst="roundRect">
            <a:avLst>
              <a:gd name="adj" fmla="val 15950"/>
            </a:avLst>
          </a:prstGeom>
          <a:solidFill>
            <a:srgbClr val="B04503"/>
          </a:solidFill>
          <a:ln/>
        </p:spPr>
      </p:sp>
      <p:sp>
        <p:nvSpPr>
          <p:cNvPr id="16" name="Text 13"/>
          <p:cNvSpPr/>
          <p:nvPr/>
        </p:nvSpPr>
        <p:spPr>
          <a:xfrm>
            <a:off x="5376505" y="9855398"/>
            <a:ext cx="557927" cy="114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25-44 года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8695849" y="9855398"/>
            <a:ext cx="114657" cy="114657"/>
          </a:xfrm>
          <a:prstGeom prst="roundRect">
            <a:avLst>
              <a:gd name="adj" fmla="val 15950"/>
            </a:avLst>
          </a:prstGeom>
          <a:solidFill>
            <a:srgbClr val="FC731D"/>
          </a:solidFill>
          <a:ln/>
        </p:spPr>
      </p:sp>
      <p:sp>
        <p:nvSpPr>
          <p:cNvPr id="18" name="Text 15"/>
          <p:cNvSpPr/>
          <p:nvPr/>
        </p:nvSpPr>
        <p:spPr>
          <a:xfrm>
            <a:off x="8871466" y="9855398"/>
            <a:ext cx="557927" cy="114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45-64 года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10886242" y="9855398"/>
            <a:ext cx="114657" cy="114657"/>
          </a:xfrm>
          <a:prstGeom prst="roundRect">
            <a:avLst>
              <a:gd name="adj" fmla="val 15950"/>
            </a:avLst>
          </a:prstGeom>
          <a:solidFill>
            <a:srgbClr val="FDB181"/>
          </a:solidFill>
          <a:ln/>
        </p:spPr>
      </p:sp>
      <p:sp>
        <p:nvSpPr>
          <p:cNvPr id="20" name="Text 17"/>
          <p:cNvSpPr/>
          <p:nvPr/>
        </p:nvSpPr>
        <p:spPr>
          <a:xfrm>
            <a:off x="11061859" y="9855398"/>
            <a:ext cx="193953" cy="114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65+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01598" y="10099238"/>
            <a:ext cx="13827204" cy="1835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Зависимость чаще всего формируется в молодом и трудоспособном возрасте (18–44 года).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59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473" y="3191351"/>
            <a:ext cx="6221611" cy="653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Диагностика и скрининг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2473" y="4159091"/>
            <a:ext cx="13165455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Раннее выявление — критически важный элемент успешного лечения и профилактики серьезных осложнений.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32473" y="4729282"/>
            <a:ext cx="4248983" cy="2925366"/>
          </a:xfrm>
          <a:prstGeom prst="roundRect">
            <a:avLst>
              <a:gd name="adj" fmla="val 3751"/>
            </a:avLst>
          </a:prstGeom>
          <a:solidFill>
            <a:srgbClr val="030303">
              <a:alpha val="75000"/>
            </a:srgbClr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09613" y="4729282"/>
            <a:ext cx="91440" cy="2925366"/>
          </a:xfrm>
          <a:prstGeom prst="roundRect">
            <a:avLst>
              <a:gd name="adj" fmla="val 205985"/>
            </a:avLst>
          </a:prstGeom>
          <a:solidFill>
            <a:srgbClr val="FC8337"/>
          </a:solidFill>
          <a:ln/>
        </p:spPr>
      </p:sp>
      <p:sp>
        <p:nvSpPr>
          <p:cNvPr id="7" name="Text 4"/>
          <p:cNvSpPr/>
          <p:nvPr/>
        </p:nvSpPr>
        <p:spPr>
          <a:xfrm>
            <a:off x="1033105" y="4961334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Оценочные шкалы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1033105" y="5413772"/>
            <a:ext cx="3716298" cy="200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(Michigan Alcoholism Screening Test), </a:t>
            </a: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CAGE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(Cut down, Annoyed, Guilty, Eye-opener), </a:t>
            </a: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SADQ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(Severity of Alcohol Dependence Questionnaire) используются для оценки степени зависимости.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190649" y="4729282"/>
            <a:ext cx="4248983" cy="2925366"/>
          </a:xfrm>
          <a:prstGeom prst="roundRect">
            <a:avLst>
              <a:gd name="adj" fmla="val 3751"/>
            </a:avLst>
          </a:prstGeom>
          <a:solidFill>
            <a:srgbClr val="030303">
              <a:alpha val="75000"/>
            </a:srgbClr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167789" y="4729282"/>
            <a:ext cx="91440" cy="2925366"/>
          </a:xfrm>
          <a:prstGeom prst="roundRect">
            <a:avLst>
              <a:gd name="adj" fmla="val 205985"/>
            </a:avLst>
          </a:prstGeom>
          <a:solidFill>
            <a:srgbClr val="FC8337"/>
          </a:solidFill>
          <a:ln/>
        </p:spPr>
      </p:sp>
      <p:sp>
        <p:nvSpPr>
          <p:cNvPr id="11" name="Text 8"/>
          <p:cNvSpPr/>
          <p:nvPr/>
        </p:nvSpPr>
        <p:spPr>
          <a:xfrm>
            <a:off x="5491282" y="4961334"/>
            <a:ext cx="2713077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Оценка абстиненции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5491282" y="5413772"/>
            <a:ext cx="3716298" cy="1339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CIWA-Ar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(Clinical Institute Withdrawal Assessment for Alcohol, Revised) — инструмент для мониторинга тяжести синдрома отмены.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9648825" y="4729282"/>
            <a:ext cx="4248983" cy="2925366"/>
          </a:xfrm>
          <a:prstGeom prst="roundRect">
            <a:avLst>
              <a:gd name="adj" fmla="val 3751"/>
            </a:avLst>
          </a:prstGeom>
          <a:solidFill>
            <a:srgbClr val="030303">
              <a:alpha val="75000"/>
            </a:srgbClr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9625965" y="4729282"/>
            <a:ext cx="91440" cy="2925366"/>
          </a:xfrm>
          <a:prstGeom prst="roundRect">
            <a:avLst>
              <a:gd name="adj" fmla="val 205985"/>
            </a:avLst>
          </a:prstGeom>
          <a:solidFill>
            <a:srgbClr val="FC8337"/>
          </a:solidFill>
          <a:ln/>
        </p:spPr>
      </p:sp>
      <p:sp>
        <p:nvSpPr>
          <p:cNvPr id="15" name="Text 12"/>
          <p:cNvSpPr/>
          <p:nvPr/>
        </p:nvSpPr>
        <p:spPr>
          <a:xfrm>
            <a:off x="9949458" y="4961334"/>
            <a:ext cx="3104793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Лабораторные маркеры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9949458" y="5413772"/>
            <a:ext cx="3716298" cy="200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Повышенные уровни </a:t>
            </a: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ГГТ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(Гамма-Глутамилтранспептидаза), </a:t>
            </a: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MCV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(Средний объем эритроцитов), а также </a:t>
            </a:r>
            <a:r>
              <a:rPr lang="en-US" sz="16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АСТ/АЛТ</a:t>
            </a:r>
            <a:r>
              <a:rPr lang="en-US" sz="16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часто свидетельствуют о хроническом употреблении.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95098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Современные подходы к лечению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2297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Успешное лечение алкогольной зависимости требует комплексного и индивидуального подхода, сочетающего медицинское вмешательство и психосоциальную поддержку.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937986"/>
            <a:ext cx="4238863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30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Медикаментозная терапия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793790" y="3924657"/>
            <a:ext cx="42388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Препараты для снижения тяги (например, налтрексон, акампросат) и облегчения симптомов острой абстиненции.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597628" y="3150632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Психотерапия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9597628" y="3712012"/>
            <a:ext cx="423898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Когнитивно-поведенческая терапия (КПТ) и мотивационное интервьюирование для изменения моделей мышления и поведения.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597628" y="5784652"/>
            <a:ext cx="392751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Социальная поддержка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597628" y="6346031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Группы взаимопомощи («Анонимные Алкоголики»), семейная и групповая терапия.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86713" y="5857994"/>
            <a:ext cx="318968" cy="31896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30323" y="5784652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30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Реабилитация</a:t>
            </a:r>
            <a:endParaRPr lang="en-US" sz="2650" dirty="0"/>
          </a:p>
        </p:txBody>
      </p:sp>
      <p:sp>
        <p:nvSpPr>
          <p:cNvPr id="15" name="Text 9"/>
          <p:cNvSpPr/>
          <p:nvPr/>
        </p:nvSpPr>
        <p:spPr>
          <a:xfrm>
            <a:off x="793790" y="6346031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Программы стационарной или амбулаторной реабилитации для длительного поддержания трезвости.</a:t>
            </a:r>
            <a:endParaRPr lang="en-US" sz="17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903934"/>
            <a:ext cx="4564975" cy="4564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4488" y="522089"/>
            <a:ext cx="8772882" cy="593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Профилактика и общественные меры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88" y="1495068"/>
            <a:ext cx="949285" cy="11391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03559" y="1684853"/>
            <a:ext cx="3269337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Регулирование доступности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1803559" y="2095262"/>
            <a:ext cx="12162353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Строгий контроль над продажей (возрастные ограничения, время, место) и повышение налогов на алкоголь.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8" y="2634258"/>
            <a:ext cx="949285" cy="11391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03559" y="2824043"/>
            <a:ext cx="3882390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Образование и осведомленность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803559" y="3234452"/>
            <a:ext cx="12162353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Целевые программы в школах и СМИ о вреде алкоголя и здоровом образе жизни.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88" y="3773448"/>
            <a:ext cx="949285" cy="11391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03559" y="3963233"/>
            <a:ext cx="2708791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Раннее вмешательство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803559" y="4373642"/>
            <a:ext cx="12162353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Скрининг в медицинских учреждениях и своевременная помощь группам высокого риска.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08" y="5249704"/>
            <a:ext cx="4327565" cy="2278380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477" y="5249704"/>
            <a:ext cx="4327565" cy="227838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847" y="5249704"/>
            <a:ext cx="4327565" cy="2278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2313" y="323969"/>
            <a:ext cx="5899666" cy="368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Заключение: Путь к здоровому обществу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412313" y="868799"/>
            <a:ext cx="13805773" cy="1016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Алкогольная зависимость — это не приговор, а излечимое заболевание.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120911" y="3893939"/>
            <a:ext cx="1767364" cy="220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Ключевые выводы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120911" y="4232553"/>
            <a:ext cx="6759178" cy="188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Зависимость имеет комплексную, </a:t>
            </a:r>
            <a:r>
              <a:rPr lang="en-US" sz="140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биопсихосоциальную</a:t>
            </a: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природу.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20911" y="4462343"/>
            <a:ext cx="6759178" cy="188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Ранняя диагностика значительно </a:t>
            </a:r>
            <a:r>
              <a:rPr lang="en-US" sz="140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повышает шансы</a:t>
            </a: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на длительную ремиссию.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20911" y="4692134"/>
            <a:ext cx="5405682" cy="188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50"/>
              </a:lnSpc>
              <a:buSzPct val="100000"/>
              <a:buChar char="•"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Комплексный подход, включающий </a:t>
            </a:r>
            <a:r>
              <a:rPr lang="en-US" sz="1400" dirty="0">
                <a:solidFill>
                  <a:srgbClr val="FC83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медикаменты и психотерапию</a:t>
            </a: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является наиболее эффективным.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466528" y="2674263"/>
            <a:ext cx="1767364" cy="220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Наш общий вклад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466528" y="3012877"/>
            <a:ext cx="6759178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5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Снижение стигматизации, общественная поддержка и эффективная профилактика — это шаги к построению </a:t>
            </a:r>
            <a:r>
              <a:rPr lang="en-US" sz="1400" b="1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более здорового и устойчивого общества</a:t>
            </a:r>
            <a:r>
              <a:rPr lang="en-US" sz="14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581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Black</vt:lpstr>
      <vt:lpstr>Times New Roman</vt:lpstr>
      <vt:lpstr>Arial</vt:lpstr>
      <vt:lpstr>Calibri</vt:lpstr>
      <vt:lpstr>Roboto</vt:lpstr>
      <vt:lpstr>Saira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Jarvis Badabomovich</cp:lastModifiedBy>
  <cp:revision>3</cp:revision>
  <dcterms:created xsi:type="dcterms:W3CDTF">2025-10-27T12:55:57Z</dcterms:created>
  <dcterms:modified xsi:type="dcterms:W3CDTF">2025-10-27T13:07:16Z</dcterms:modified>
</cp:coreProperties>
</file>